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Fira Mono Medium" panose="020F0502020204030204" pitchFamily="49" charset="0"/>
      <p:regular r:id="rId13"/>
    </p:embeddedFont>
    <p:embeddedFont>
      <p:font typeface="Fira Sans" panose="020F0502020204030204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0F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571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Delivery Operations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Analyzing 2024 delivery data to identify cost patterns and optimize operations across routes and regions using Excel, SQL, and Power BI.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1768"/>
            <a:ext cx="64635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Key Recommendations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74175"/>
            <a:ext cx="1134070" cy="13608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200989"/>
            <a:ext cx="42506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Optimize High-Cost Routes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54674" y="2691408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Focus on R06, R03, and R04 for route planning improvements and cost reduction strategies.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335060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54674" y="3561874"/>
            <a:ext cx="3230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Improve East Region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154674" y="4052292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Address lowest efficiency score (31.07%) through better distance planning and delivery scheduling.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1134070" cy="13608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154674" y="4922758"/>
            <a:ext cx="3230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Reduce Driver Costs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154674" y="5413177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Optimize manpower allocation and overtime to reduce the largest cost component ($878K).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056828"/>
            <a:ext cx="1134070" cy="13608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154674" y="6283643"/>
            <a:ext cx="44206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Enhance Overall Efficiency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2154674" y="6774061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Current 34.15% efficiency rating shows significant room for improvement through systematic optimization.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AD69FC-F25C-6267-2234-48E466D45FDD}"/>
              </a:ext>
            </a:extLst>
          </p:cNvPr>
          <p:cNvSpPr/>
          <p:nvPr/>
        </p:nvSpPr>
        <p:spPr>
          <a:xfrm>
            <a:off x="12545122" y="7593980"/>
            <a:ext cx="1984917" cy="535259"/>
          </a:xfrm>
          <a:prstGeom prst="rect">
            <a:avLst/>
          </a:prstGeom>
          <a:solidFill>
            <a:srgbClr val="0F0F1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5760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333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Data Preparation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614499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Dataset cleaned in Excel (removing blanks, fixing date formats) then imported to SQL for analysis. Contains complete 2024 delivery records.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0333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Key Fields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42721" y="361449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Delivery date, region, route ID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405669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Deliveries, distance, fuel &amp; driver costs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486179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Delivery time, redeliveries, total cost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566689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Calculated: cost per km, cost per delivery, time per delivery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306BA3-3760-1090-A647-50DCF18F3434}"/>
              </a:ext>
            </a:extLst>
          </p:cNvPr>
          <p:cNvSpPr/>
          <p:nvPr/>
        </p:nvSpPr>
        <p:spPr>
          <a:xfrm>
            <a:off x="12545122" y="7593980"/>
            <a:ext cx="1984917" cy="535259"/>
          </a:xfrm>
          <a:prstGeom prst="rect">
            <a:avLst/>
          </a:prstGeom>
          <a:solidFill>
            <a:srgbClr val="0F0F1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9406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SQL Analysis: Cost Efficiency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51785"/>
            <a:ext cx="3664744" cy="2387084"/>
          </a:xfrm>
          <a:prstGeom prst="roundRect">
            <a:avLst>
              <a:gd name="adj" fmla="val 1425"/>
            </a:avLst>
          </a:prstGeom>
          <a:solidFill>
            <a:srgbClr val="2E2E2F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78599"/>
            <a:ext cx="3211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Top 5 Cost per Delivery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923348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Identified routes with highest delivery costs to target optimization efforts.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851785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2E2E2F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3078599"/>
            <a:ext cx="2890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Top 5 Cost per KM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356901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Routes incurring higher costs relative to distance covered require review.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5683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2E2E2F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6924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Route Efficiency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182916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Compared average cost per km and delivery time to identify efficient vs. costly routes.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2358" y="606862"/>
            <a:ext cx="8274248" cy="689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key Performance Indicator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72358" y="1848088"/>
            <a:ext cx="3064431" cy="728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55K</a:t>
            </a:r>
            <a:endParaRPr lang="en-US" sz="5700" dirty="0"/>
          </a:p>
        </p:txBody>
      </p:sp>
      <p:sp>
        <p:nvSpPr>
          <p:cNvPr id="4" name="Text 2"/>
          <p:cNvSpPr/>
          <p:nvPr/>
        </p:nvSpPr>
        <p:spPr>
          <a:xfrm>
            <a:off x="925235" y="2852023"/>
            <a:ext cx="275867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Total Deliveries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772358" y="3329226"/>
            <a:ext cx="3064431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Completed across all regions in 2024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4112657" y="1848088"/>
            <a:ext cx="3064550" cy="728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78.75K</a:t>
            </a:r>
            <a:endParaRPr lang="en-US" sz="5700" dirty="0"/>
          </a:p>
        </p:txBody>
      </p:sp>
      <p:sp>
        <p:nvSpPr>
          <p:cNvPr id="7" name="Text 5"/>
          <p:cNvSpPr/>
          <p:nvPr/>
        </p:nvSpPr>
        <p:spPr>
          <a:xfrm>
            <a:off x="4265533" y="2852023"/>
            <a:ext cx="275867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Distance (KM)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4112657" y="3329226"/>
            <a:ext cx="3064550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Total kilometers traveled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453074" y="1848088"/>
            <a:ext cx="3064550" cy="728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$1.84M</a:t>
            </a:r>
            <a:endParaRPr lang="en-US" sz="5700" dirty="0"/>
          </a:p>
        </p:txBody>
      </p:sp>
      <p:sp>
        <p:nvSpPr>
          <p:cNvPr id="10" name="Text 8"/>
          <p:cNvSpPr/>
          <p:nvPr/>
        </p:nvSpPr>
        <p:spPr>
          <a:xfrm>
            <a:off x="7605951" y="2852023"/>
            <a:ext cx="275867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Total Cost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7453074" y="3329226"/>
            <a:ext cx="3064550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Overall delivery expenses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10793492" y="1848088"/>
            <a:ext cx="3064550" cy="728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$41.58</a:t>
            </a:r>
            <a:endParaRPr lang="en-US" sz="5700" dirty="0"/>
          </a:p>
        </p:txBody>
      </p:sp>
      <p:sp>
        <p:nvSpPr>
          <p:cNvPr id="13" name="Text 11"/>
          <p:cNvSpPr/>
          <p:nvPr/>
        </p:nvSpPr>
        <p:spPr>
          <a:xfrm>
            <a:off x="10946368" y="2852023"/>
            <a:ext cx="275867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Avg Cost/KM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0793492" y="3329226"/>
            <a:ext cx="3064550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Average cost per kilometer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5782866" y="4587121"/>
            <a:ext cx="3064550" cy="728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700"/>
              </a:lnSpc>
              <a:buNone/>
            </a:pPr>
            <a:r>
              <a:rPr lang="en-US" sz="57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—</a:t>
            </a:r>
            <a:endParaRPr lang="en-US" sz="570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2866" y="5591056"/>
            <a:ext cx="3064550" cy="209669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415652B-DFE8-9FD3-2688-EE0322C0FBA7}"/>
              </a:ext>
            </a:extLst>
          </p:cNvPr>
          <p:cNvSpPr/>
          <p:nvPr/>
        </p:nvSpPr>
        <p:spPr>
          <a:xfrm>
            <a:off x="12545122" y="7593980"/>
            <a:ext cx="1984917" cy="535259"/>
          </a:xfrm>
          <a:prstGeom prst="rect">
            <a:avLst/>
          </a:prstGeom>
          <a:solidFill>
            <a:srgbClr val="0F0F1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86708"/>
            <a:ext cx="7824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Monthly Delivery Trends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39722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Delivery volume fluctuates throughout the year with distinct seasonal patterns: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6960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Peak months: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February (6.1K) and May (6.0K)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1179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Lowest month: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March (2.2K)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5399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Stable period: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June-December with moderate performance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20972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Cost patterns don't always align with delivery count, indicating varying operational efficiency month to month.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006489" y="4065151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34.15%</a:t>
            </a:r>
            <a:endParaRPr lang="en-US" sz="44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0379" y="2647474"/>
            <a:ext cx="3402330" cy="3402330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9871353" y="6333292"/>
            <a:ext cx="30605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Overall Efficiency</a:t>
            </a:r>
            <a:endParaRPr lang="en-US" sz="2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A6A9C00-34CD-0A45-5B4F-D52179C06C8E}"/>
              </a:ext>
            </a:extLst>
          </p:cNvPr>
          <p:cNvSpPr/>
          <p:nvPr/>
        </p:nvSpPr>
        <p:spPr>
          <a:xfrm>
            <a:off x="12545122" y="7593980"/>
            <a:ext cx="1984917" cy="535259"/>
          </a:xfrm>
          <a:prstGeom prst="rect">
            <a:avLst/>
          </a:prstGeom>
          <a:solidFill>
            <a:srgbClr val="0F0F1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6663"/>
            <a:ext cx="7824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Cost Breakdown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563422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48%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145744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58315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Driver Cost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32198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$878K - largest expense factor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563422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30%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145744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58315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Fuel Cost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32198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$551K - significant operational expense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563422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22%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145744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58315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Other Costs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32198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Remaining operational expenses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93790" y="694003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Driver cost represents the majority of total expenses, signaling potential for manpower optimization or overtime reduction.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1B74EF-1AD3-BCAD-9F1A-303B7150BA33}"/>
              </a:ext>
            </a:extLst>
          </p:cNvPr>
          <p:cNvSpPr/>
          <p:nvPr/>
        </p:nvSpPr>
        <p:spPr>
          <a:xfrm>
            <a:off x="12545122" y="7593980"/>
            <a:ext cx="1984917" cy="535259"/>
          </a:xfrm>
          <a:prstGeom prst="rect">
            <a:avLst/>
          </a:prstGeom>
          <a:solidFill>
            <a:srgbClr val="0F0F1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2681" y="701993"/>
            <a:ext cx="7691438" cy="1297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Route Performance Insights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2681" y="2621518"/>
            <a:ext cx="3741896" cy="2525554"/>
          </a:xfrm>
          <a:prstGeom prst="roundRect">
            <a:avLst>
              <a:gd name="adj" fmla="val 4345"/>
            </a:avLst>
          </a:prstGeom>
          <a:solidFill>
            <a:srgbClr val="0F0F10"/>
          </a:solidFill>
          <a:ln/>
        </p:spPr>
      </p:sp>
      <p:sp>
        <p:nvSpPr>
          <p:cNvPr id="5" name="Shape 2"/>
          <p:cNvSpPr/>
          <p:nvPr/>
        </p:nvSpPr>
        <p:spPr>
          <a:xfrm>
            <a:off x="6212681" y="2598658"/>
            <a:ext cx="3741896" cy="91440"/>
          </a:xfrm>
          <a:prstGeom prst="roundRect">
            <a:avLst>
              <a:gd name="adj" fmla="val 34043"/>
            </a:avLst>
          </a:prstGeom>
          <a:solidFill>
            <a:srgbClr val="FF6BD8"/>
          </a:solidFill>
          <a:ln/>
        </p:spPr>
      </p:sp>
      <p:sp>
        <p:nvSpPr>
          <p:cNvPr id="6" name="Shape 3"/>
          <p:cNvSpPr/>
          <p:nvPr/>
        </p:nvSpPr>
        <p:spPr>
          <a:xfrm>
            <a:off x="7772340" y="2310289"/>
            <a:ext cx="622578" cy="622578"/>
          </a:xfrm>
          <a:prstGeom prst="roundRect">
            <a:avLst>
              <a:gd name="adj" fmla="val 146873"/>
            </a:avLst>
          </a:prstGeom>
          <a:solidFill>
            <a:srgbClr val="FF6BD8"/>
          </a:solidFill>
          <a:ln/>
        </p:spPr>
      </p:sp>
      <p:sp>
        <p:nvSpPr>
          <p:cNvPr id="7" name="Text 4"/>
          <p:cNvSpPr/>
          <p:nvPr/>
        </p:nvSpPr>
        <p:spPr>
          <a:xfrm>
            <a:off x="7959150" y="2465903"/>
            <a:ext cx="248960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6443067" y="3140273"/>
            <a:ext cx="3267432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Most Expensive Routes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43067" y="3588901"/>
            <a:ext cx="3281124" cy="13277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R06 shows highest cost per km (2.84K), followed by R03, R04, and R07. These routes need immediate cost control measures.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162103" y="2621518"/>
            <a:ext cx="3742015" cy="2525554"/>
          </a:xfrm>
          <a:prstGeom prst="roundRect">
            <a:avLst>
              <a:gd name="adj" fmla="val 4345"/>
            </a:avLst>
          </a:prstGeom>
          <a:solidFill>
            <a:srgbClr val="0F0F10"/>
          </a:solidFill>
          <a:ln/>
        </p:spPr>
      </p:sp>
      <p:sp>
        <p:nvSpPr>
          <p:cNvPr id="11" name="Shape 8"/>
          <p:cNvSpPr/>
          <p:nvPr/>
        </p:nvSpPr>
        <p:spPr>
          <a:xfrm>
            <a:off x="10162103" y="2598658"/>
            <a:ext cx="3742015" cy="91440"/>
          </a:xfrm>
          <a:prstGeom prst="roundRect">
            <a:avLst>
              <a:gd name="adj" fmla="val 34043"/>
            </a:avLst>
          </a:prstGeom>
          <a:solidFill>
            <a:srgbClr val="FF6BD8"/>
          </a:solidFill>
          <a:ln/>
        </p:spPr>
      </p:sp>
      <p:sp>
        <p:nvSpPr>
          <p:cNvPr id="12" name="Shape 9"/>
          <p:cNvSpPr/>
          <p:nvPr/>
        </p:nvSpPr>
        <p:spPr>
          <a:xfrm>
            <a:off x="11721763" y="2310289"/>
            <a:ext cx="622578" cy="622578"/>
          </a:xfrm>
          <a:prstGeom prst="roundRect">
            <a:avLst>
              <a:gd name="adj" fmla="val 146873"/>
            </a:avLst>
          </a:prstGeom>
          <a:solidFill>
            <a:srgbClr val="FF6BD8"/>
          </a:solidFill>
          <a:ln/>
        </p:spPr>
      </p:sp>
      <p:sp>
        <p:nvSpPr>
          <p:cNvPr id="13" name="Text 10"/>
          <p:cNvSpPr/>
          <p:nvPr/>
        </p:nvSpPr>
        <p:spPr>
          <a:xfrm>
            <a:off x="11908572" y="2465903"/>
            <a:ext cx="248960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10392489" y="3140273"/>
            <a:ext cx="2594015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Delivery Density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392489" y="3588901"/>
            <a:ext cx="3281243" cy="13277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Top routes achieve higher deliveries per kilometer, indicating better productivity and distance efficiency.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12681" y="5665827"/>
            <a:ext cx="7691438" cy="1861661"/>
          </a:xfrm>
          <a:prstGeom prst="roundRect">
            <a:avLst>
              <a:gd name="adj" fmla="val 5894"/>
            </a:avLst>
          </a:prstGeom>
          <a:solidFill>
            <a:srgbClr val="0F0F10"/>
          </a:solidFill>
          <a:ln/>
        </p:spPr>
      </p:sp>
      <p:sp>
        <p:nvSpPr>
          <p:cNvPr id="17" name="Shape 14"/>
          <p:cNvSpPr/>
          <p:nvPr/>
        </p:nvSpPr>
        <p:spPr>
          <a:xfrm>
            <a:off x="6212681" y="5642967"/>
            <a:ext cx="7691438" cy="91440"/>
          </a:xfrm>
          <a:prstGeom prst="roundRect">
            <a:avLst>
              <a:gd name="adj" fmla="val 34043"/>
            </a:avLst>
          </a:prstGeom>
          <a:solidFill>
            <a:srgbClr val="FF6BD8"/>
          </a:solidFill>
          <a:ln/>
        </p:spPr>
      </p:sp>
      <p:sp>
        <p:nvSpPr>
          <p:cNvPr id="18" name="Shape 15"/>
          <p:cNvSpPr/>
          <p:nvPr/>
        </p:nvSpPr>
        <p:spPr>
          <a:xfrm>
            <a:off x="9747111" y="5354598"/>
            <a:ext cx="622578" cy="622578"/>
          </a:xfrm>
          <a:prstGeom prst="roundRect">
            <a:avLst>
              <a:gd name="adj" fmla="val 146873"/>
            </a:avLst>
          </a:prstGeom>
          <a:solidFill>
            <a:srgbClr val="FF6BD8"/>
          </a:solidFill>
          <a:ln/>
        </p:spPr>
      </p:sp>
      <p:sp>
        <p:nvSpPr>
          <p:cNvPr id="19" name="Text 16"/>
          <p:cNvSpPr/>
          <p:nvPr/>
        </p:nvSpPr>
        <p:spPr>
          <a:xfrm>
            <a:off x="9933920" y="5510213"/>
            <a:ext cx="248960" cy="311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1950" dirty="0"/>
          </a:p>
        </p:txBody>
      </p:sp>
      <p:sp>
        <p:nvSpPr>
          <p:cNvPr id="20" name="Text 17"/>
          <p:cNvSpPr/>
          <p:nvPr/>
        </p:nvSpPr>
        <p:spPr>
          <a:xfrm>
            <a:off x="6443067" y="6184583"/>
            <a:ext cx="2594015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Redelivery Rates</a:t>
            </a:r>
            <a:endParaRPr lang="en-US" sz="2000" dirty="0"/>
          </a:p>
        </p:txBody>
      </p:sp>
      <p:sp>
        <p:nvSpPr>
          <p:cNvPr id="21" name="Text 18"/>
          <p:cNvSpPr/>
          <p:nvPr/>
        </p:nvSpPr>
        <p:spPr>
          <a:xfrm>
            <a:off x="6443067" y="6633210"/>
            <a:ext cx="7230666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Regional analysis identifies areas with frequent redeliveries, indicating delivery issues or customer availability problems.</a:t>
            </a:r>
            <a:endParaRPr lang="en-US" sz="16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748805A-D12D-37ED-CF8F-32534E45B11B}"/>
              </a:ext>
            </a:extLst>
          </p:cNvPr>
          <p:cNvSpPr/>
          <p:nvPr/>
        </p:nvSpPr>
        <p:spPr>
          <a:xfrm>
            <a:off x="12545122" y="7593980"/>
            <a:ext cx="1984917" cy="535259"/>
          </a:xfrm>
          <a:prstGeom prst="rect">
            <a:avLst/>
          </a:prstGeom>
          <a:solidFill>
            <a:srgbClr val="0F0F1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7621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Regional Efficiency Comparison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60752"/>
            <a:ext cx="3400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Efficiency by Region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74189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EAEF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South: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36.01% (highest)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18409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43799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West:</a:t>
            </a: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35.96%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62629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North: 35.00%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06849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Central: 34.35%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51068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East: 31.07% (lowest)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31607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Key Findings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342721" y="3741896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East region shows lowest efficiency and requires improvement in distance planning, delivery scheduling, and operational processes.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5760482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South performs better with lower cost per km, while West and Central show slightly higher costs.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CDCCA3-7EE7-0AF7-6AB9-25C27E6EE74C}"/>
              </a:ext>
            </a:extLst>
          </p:cNvPr>
          <p:cNvSpPr/>
          <p:nvPr/>
        </p:nvSpPr>
        <p:spPr>
          <a:xfrm>
            <a:off x="12545122" y="7593980"/>
            <a:ext cx="1984917" cy="535259"/>
          </a:xfrm>
          <a:prstGeom prst="rect">
            <a:avLst/>
          </a:prstGeom>
          <a:solidFill>
            <a:srgbClr val="0F0F1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12018"/>
            <a:ext cx="98654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Power BI Dashboard Highlights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012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Interactive KPIs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9165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Real-time tracking of deliveries, distance, costs, and efficiency ratings.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42012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Trend Analysis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469165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Monthly delivery and cost patterns with seasonal insights.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42012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Regional Filters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469165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Interactive slicers to analyze each region individually.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2EB40D-A4DE-EFB5-B4BB-8FD3523E2F87}"/>
              </a:ext>
            </a:extLst>
          </p:cNvPr>
          <p:cNvSpPr/>
          <p:nvPr/>
        </p:nvSpPr>
        <p:spPr>
          <a:xfrm>
            <a:off x="12545122" y="7593980"/>
            <a:ext cx="1984917" cy="535259"/>
          </a:xfrm>
          <a:prstGeom prst="rect">
            <a:avLst/>
          </a:prstGeom>
          <a:solidFill>
            <a:srgbClr val="0F0F1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560</Words>
  <Application>Microsoft Office PowerPoint</Application>
  <PresentationFormat>Custom</PresentationFormat>
  <Paragraphs>96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Fira Mono Medium</vt:lpstr>
      <vt:lpstr>Fira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Fazulur rahman</dc:creator>
  <cp:lastModifiedBy>Fazulur Rahman</cp:lastModifiedBy>
  <cp:revision>2</cp:revision>
  <dcterms:created xsi:type="dcterms:W3CDTF">2025-12-02T08:58:41Z</dcterms:created>
  <dcterms:modified xsi:type="dcterms:W3CDTF">2025-12-02T09:04:37Z</dcterms:modified>
</cp:coreProperties>
</file>